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4"/>
  </p:notesMasterIdLst>
  <p:sldIdLst>
    <p:sldId id="2041" r:id="rId3"/>
    <p:sldId id="1369" r:id="rId4"/>
    <p:sldId id="2046" r:id="rId5"/>
    <p:sldId id="2045" r:id="rId6"/>
    <p:sldId id="2043" r:id="rId7"/>
    <p:sldId id="2047" r:id="rId8"/>
    <p:sldId id="1978" r:id="rId9"/>
    <p:sldId id="1985" r:id="rId10"/>
    <p:sldId id="1979" r:id="rId11"/>
    <p:sldId id="1980" r:id="rId12"/>
    <p:sldId id="1981" r:id="rId13"/>
    <p:sldId id="1982" r:id="rId14"/>
    <p:sldId id="1983" r:id="rId15"/>
    <p:sldId id="1984" r:id="rId16"/>
    <p:sldId id="1352" r:id="rId17"/>
    <p:sldId id="1353" r:id="rId18"/>
    <p:sldId id="1354" r:id="rId19"/>
    <p:sldId id="1355" r:id="rId20"/>
    <p:sldId id="1356" r:id="rId21"/>
    <p:sldId id="1357" r:id="rId22"/>
    <p:sldId id="1360" r:id="rId23"/>
    <p:sldId id="2042" r:id="rId24"/>
    <p:sldId id="1361" r:id="rId25"/>
    <p:sldId id="1362" r:id="rId26"/>
    <p:sldId id="1363" r:id="rId27"/>
    <p:sldId id="1364" r:id="rId28"/>
    <p:sldId id="1987" r:id="rId29"/>
    <p:sldId id="1262" r:id="rId30"/>
    <p:sldId id="1263" r:id="rId31"/>
    <p:sldId id="1885" r:id="rId32"/>
    <p:sldId id="1365" r:id="rId33"/>
    <p:sldId id="1916" r:id="rId34"/>
    <p:sldId id="1917" r:id="rId35"/>
    <p:sldId id="1264" r:id="rId36"/>
    <p:sldId id="2019" r:id="rId37"/>
    <p:sldId id="2035" r:id="rId38"/>
    <p:sldId id="2022" r:id="rId39"/>
    <p:sldId id="2036" r:id="rId40"/>
    <p:sldId id="2023" r:id="rId41"/>
    <p:sldId id="1507" r:id="rId42"/>
    <p:sldId id="2031" r:id="rId43"/>
    <p:sldId id="1508" r:id="rId44"/>
    <p:sldId id="1509" r:id="rId45"/>
    <p:sldId id="2032" r:id="rId46"/>
    <p:sldId id="1510" r:id="rId47"/>
    <p:sldId id="1511" r:id="rId48"/>
    <p:sldId id="2039" r:id="rId49"/>
    <p:sldId id="2040" r:id="rId50"/>
    <p:sldId id="2034" r:id="rId51"/>
    <p:sldId id="2037" r:id="rId52"/>
    <p:sldId id="2038" r:id="rId5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FD4149C-CAAF-4125-B5B9-7500E1E8ABD7}">
          <p14:sldIdLst>
            <p14:sldId id="2041"/>
            <p14:sldId id="1369"/>
            <p14:sldId id="2046"/>
            <p14:sldId id="2045"/>
            <p14:sldId id="2043"/>
            <p14:sldId id="2047"/>
            <p14:sldId id="1978"/>
            <p14:sldId id="1985"/>
            <p14:sldId id="1979"/>
            <p14:sldId id="1980"/>
            <p14:sldId id="1981"/>
            <p14:sldId id="1982"/>
            <p14:sldId id="1983"/>
            <p14:sldId id="1984"/>
            <p14:sldId id="1352"/>
            <p14:sldId id="1353"/>
            <p14:sldId id="1354"/>
            <p14:sldId id="1355"/>
            <p14:sldId id="1356"/>
            <p14:sldId id="1357"/>
            <p14:sldId id="1360"/>
            <p14:sldId id="2042"/>
            <p14:sldId id="1361"/>
            <p14:sldId id="1362"/>
            <p14:sldId id="1363"/>
            <p14:sldId id="1364"/>
            <p14:sldId id="1987"/>
            <p14:sldId id="1262"/>
            <p14:sldId id="1263"/>
            <p14:sldId id="1885"/>
            <p14:sldId id="1365"/>
            <p14:sldId id="1916"/>
            <p14:sldId id="1917"/>
            <p14:sldId id="1264"/>
            <p14:sldId id="2019"/>
            <p14:sldId id="2035"/>
            <p14:sldId id="2022"/>
            <p14:sldId id="2036"/>
            <p14:sldId id="2023"/>
          </p14:sldIdLst>
        </p14:section>
        <p14:section name="Static" id="{FEC14C25-4CDB-4901-85CF-778DB644B2EA}">
          <p14:sldIdLst>
            <p14:sldId id="1507"/>
            <p14:sldId id="2031"/>
            <p14:sldId id="1508"/>
            <p14:sldId id="1509"/>
            <p14:sldId id="2032"/>
            <p14:sldId id="1510"/>
            <p14:sldId id="1511"/>
            <p14:sldId id="2039"/>
            <p14:sldId id="2040"/>
            <p14:sldId id="2034"/>
            <p14:sldId id="2037"/>
            <p14:sldId id="20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20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82,'53'1,"0"4,14 3,35 4,203 10,0-14,1-13,-1-13,14-15,-235 21,141-20,2 10,107 7,2204 18,-1322-5,834 2,-2034 0,-1 1,1 1,-1 0,0 1,0 1,0 0,0 1,9 5,-8-4,1-1,-1-1,1 0,0-1,0-1,13 0,109-3,-65-2,-20 4,0 2,49 9,103 15,-93 1,-77-18,0-1,1-2,30 2,-45-8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26.8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0 323,'88'5,"0"4,0 4,-2 3,30 12,10 1,-47-10,-28-7,1-1,1-2,24-1,72-4,0-7,-1-6,71-16,-138 9,0-4,21-11,95-23,-152 44,49-11,2 5,2 3,11-1,26-10,-52 8,0 4,68-1,-14 14,-55 1,36-5,-29-10,-58 8,0 1,25 0,1105 3,-527 3,-576-6,1-3,-1-2,0-3,0-2,42-18,-31 11,2 2,0 3,40-2,102 7,132 11,-131 3,-123-2,-1 4,0 4,85 19,-71-4,224 44,-243-55,0-4,81-2,377-11,-522 2,1 0,-1-1,7-2,57-6,-79 11,0 1,0 0,-1 1,1-1,0 1,-1 0,1 0,-1 1,3 1,26 10,6-6,1 0,15-1,31 5,-21-1,-9-2,0 2,-1 3,1 3,-25-5,1-2,0-1,1-1,-1-2,2-1,-1-2,23-1,39-3,1 3,83 15,-100-10,1-3,74-7,-29 1,2523 2,-2599-4,0-1,0-3,-1-2,0-3,-1-1,21-10,-38 15,1 1,0 2,0 1,1 2,7 0,168 5,-76 2,2348-4,-2457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30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0 215,'332'-2,"340"4,-460 11,46 1,818-13,-509-2,-421 7,-1 7,14 8,-21-2,0-6,61-5,108-7,153-4,-311-10,-61 5,35 3,-50 2,41-8,-41 3,42 3,279 7,495-4,-690-11,32-13,-44 3,86 5,139 3,85-23,-417 29,0-4,-1-2,25-12,-25 7,1 3,0 3,28 1,566 7,-367 10,1325-4,-1602 2,0 1,-1 1,0 2,0 1,0 1,22 11,-25-11,-2-1,-1-2,2-1,-1-1,0-1,1-1,0-1,34 3,-56-3,0 0,0 0,-1 1,1-1,0 1,0 0,-1 0,1 0,0 0,-1 0,1 1,-1-1,2 2,7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39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880F2-0CED-4080-997F-F1AA9C525108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301F6-C25A-4CF3-901E-F63D4B9FD66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63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C05E6D-6A65-4ABD-875C-954F8D4F5A6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431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CA73B6-0AE1-4637-B9B6-A63AE85B2D0C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7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E5F25-7E00-430B-B93E-8733BBE4FEB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2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2DAB96-1749-4D45-BFE5-BD1875ADFCD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09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DD59FF-1692-4D3F-AE3F-4C7DB1B8F97B}" type="slidenum">
              <a:rPr lang="nl-NL" smtClean="0"/>
              <a:pPr eaLnBrk="1" hangingPunct="1"/>
              <a:t>41</a:t>
            </a:fld>
            <a:endParaRPr lang="nl-NL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  <p:sp>
        <p:nvSpPr>
          <p:cNvPr id="54277" name="Footer Placeholder 7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/>
              <a:t>Hoofdstuk 10</a:t>
            </a:r>
          </a:p>
        </p:txBody>
      </p:sp>
    </p:spTree>
    <p:extLst>
      <p:ext uri="{BB962C8B-B14F-4D97-AF65-F5344CB8AC3E}">
        <p14:creationId xmlns:p14="http://schemas.microsoft.com/office/powerpoint/2010/main" val="292038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D228-B624-426C-806E-B30FCF045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EA04829-DAA2-44D1-870D-9F75135FD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F902D0-16DA-4491-9C56-17D1ABCDC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E26DCC-0F33-4DDD-9104-C7C49A94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567A2DF-4D7C-4B72-83F0-2F837998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60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4FFD1-2A7D-47BD-BCCE-9E587DCE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3C26C22-1B99-4368-B041-491D223FB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8AF425B-B6DE-4BF4-9FCA-E2288C3C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8D3BD1-588F-4E7D-AA48-D002A741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78E4AF6-3D58-4F29-B6F6-6753D839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63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4219AE5-9950-4F5C-815F-C047A81BB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1C04FB5-7078-40D4-971E-7424D2809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4CD996-8AF9-44D2-87C0-CF96527F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F38066-508C-431B-ADBE-09C51A32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9469AC-B882-4B6F-B69A-3909907C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900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17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605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4506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2181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3618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210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803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603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55F92-9060-4EB6-8E5E-4C0FF957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26B230-06E7-4FC8-B968-381346F40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55F6873-9945-4D65-85B1-5BAC750A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79BDC9-DE50-4A6F-83E1-48686CB6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1EEAB3-B249-4A82-8B59-2688C3C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0302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3333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3289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3387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3109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9579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87496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8201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38972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9554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2/17/2020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00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02B9E-919B-4C42-BA6F-3824524F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F342760-A0F0-4D28-B9EE-BA13100D9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AD6101-DB15-4EA3-96EA-08B1EB782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02410C-9100-4B0D-B45D-87D5D6ED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3EEABCC-8BD3-41C3-95FE-67F015D3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207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584BFA8-F1F0-48C5-83CB-E798AD3A5EE3}" type="slidenum">
              <a:rPr lang="en-US" altLang="zh-TW"/>
              <a:pPr/>
              <a:t>‹nr.›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07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66F50-3D00-4A51-9D08-C47ACB48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6BD733-E3E7-48E2-9147-4C2977E9F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0133287-2317-4FDB-A003-65E80E5E7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765E97-627E-4CAA-BB80-A945898E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C7DDCD1-6508-4BE5-B4BB-68C8A4FD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0455B06-99A4-4250-80AD-D8BCDA83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63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F5A708-9C42-4666-8023-8FE7482C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B4CD77-9E92-4660-8FF6-1CDFDA7AB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FFDFBA6-D805-4107-A620-C9F663DD5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3DCBD0D-1511-4E94-B0EC-FA72D451E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BA17195-155F-46DF-A322-D400AF114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30A130C-7E3E-49FA-803C-9C51D24C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73A5388-7197-4C0C-A0BB-9D36B79C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57702B2-F17A-475F-B2D3-97E754CE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920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3D31A-B07C-412D-869E-165093F2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23F791C-1AA0-47A1-9BB0-34D0D382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988B88C-A7C4-4CA6-98EE-F54853E3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EED6C39-4815-49DF-B3DA-E23482FA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142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B3C9AA-11E9-4E55-9867-E5609E14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C96FA22-BFBC-4D7A-87B5-30739B90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FEA7745-50BD-450E-9A30-CE93CDFF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543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B3A22-DC93-427C-B7E3-33649E7B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4FF449-9807-4D20-87AD-77D82E5BA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42CF0F-ACA0-4079-BDF1-349EF60BC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437B5-D156-4DC7-B359-47C6B794B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8F9F1F-E54A-4711-B277-EE435B51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6D0818-842F-4E48-AD5D-1BAD1796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0928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85C35-F916-47AE-9B2D-0A75778B0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FB5E501-91EC-4E89-8C4E-5003A961E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B005250-E06E-4A01-82C6-438F37009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5F345A2-8A31-4D5C-85A1-95946967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7D0916-328C-442B-9550-D2214FC9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FFD669A-14AE-49DC-9B01-8D79B201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278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4EA0645-3955-45C3-A726-65D31543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35E56C-A3E4-489C-951A-3FE83FC93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F7916E-1942-465B-9F55-2B5656F50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149AC-19BA-4687-9CB4-D7FE0FD383F6}" type="datetimeFigureOut">
              <a:rPr lang="nl-BE" smtClean="0"/>
              <a:t>17/02/2020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DD8EDD-29AC-493D-BC32-68737C6F4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54F1B2-5BD0-4AE7-AF43-1DBE1080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59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rahm3sh/status/1228851863493238784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docs.microsoft.com/en-us/dotnet/csharp/programming-guide/classes-and-structs/static-classes-and-static-class-members" TargetMode="Externa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rupa.com/net/oop_intro_classes_pg4.htm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D1F56-3A0F-4E25-B7BF-425002AA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DA80DC-EF66-47C1-AA79-1D484D5A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8929E8A-97BA-4271-9B09-2DADEAA3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80987"/>
            <a:ext cx="7115175" cy="5553075"/>
          </a:xfrm>
          <a:prstGeom prst="rect">
            <a:avLst/>
          </a:prstGeom>
        </p:spPr>
      </p:pic>
      <p:pic>
        <p:nvPicPr>
          <p:cNvPr id="1026" name="Picture 2" descr="Afbeeldingsresultaat voor huge thanks">
            <a:extLst>
              <a:ext uri="{FF2B5EF4-FFF2-40B4-BE49-F238E27FC236}">
                <a16:creationId xmlns:a16="http://schemas.microsoft.com/office/drawing/2014/main" id="{2EB5F503-15E0-4023-AB7D-E3270A6C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6804">
            <a:off x="6223793" y="3355609"/>
            <a:ext cx="3967163" cy="350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29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5155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je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constructor </a:t>
            </a:r>
            <a:r>
              <a:rPr lang="en-IE" dirty="0" err="1"/>
              <a:t>definieert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maakt</a:t>
            </a:r>
            <a:r>
              <a:rPr lang="en-IE" dirty="0"/>
              <a:t> .NET compiler </a:t>
            </a:r>
            <a:r>
              <a:rPr lang="en-IE" dirty="0" err="1"/>
              <a:t>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jou</a:t>
            </a:r>
            <a:r>
              <a:rPr lang="en-IE" dirty="0"/>
              <a:t> = </a:t>
            </a:r>
            <a:r>
              <a:rPr lang="en-IE" b="1" u="sng" dirty="0"/>
              <a:t>default constructor</a:t>
            </a:r>
          </a:p>
          <a:p>
            <a:endParaRPr lang="en-IE" b="1" u="sng" dirty="0"/>
          </a:p>
          <a:p>
            <a:endParaRPr lang="en-IE" b="1" u="sng" dirty="0"/>
          </a:p>
          <a:p>
            <a:r>
              <a:rPr lang="en-IE" dirty="0"/>
              <a:t>Compiler </a:t>
            </a:r>
            <a:r>
              <a:rPr lang="en-IE" dirty="0" err="1"/>
              <a:t>voegt</a:t>
            </a:r>
            <a:r>
              <a:rPr lang="en-IE" dirty="0"/>
              <a:t> </a:t>
            </a:r>
            <a:r>
              <a:rPr lang="en-IE" dirty="0" err="1"/>
              <a:t>volgende</a:t>
            </a:r>
            <a:r>
              <a:rPr lang="en-IE" dirty="0"/>
              <a:t> (</a:t>
            </a:r>
            <a:r>
              <a:rPr lang="en-IE" dirty="0" err="1"/>
              <a:t>onzichtbare</a:t>
            </a:r>
            <a:r>
              <a:rPr lang="en-IE" dirty="0"/>
              <a:t>) code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toe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r>
              <a:rPr lang="en-IE" dirty="0"/>
              <a:t> (</a:t>
            </a:r>
            <a:r>
              <a:rPr lang="en-IE" dirty="0" err="1"/>
              <a:t>merk</a:t>
            </a:r>
            <a:r>
              <a:rPr lang="en-IE" dirty="0"/>
              <a:t> public keyword op)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58D50F-6DDB-4634-AB69-FD951B945D3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15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639" y="3325813"/>
            <a:ext cx="2886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613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Eigen default constructor maken</a:t>
            </a:r>
          </a:p>
        </p:txBody>
      </p:sp>
      <p:sp>
        <p:nvSpPr>
          <p:cNvPr id="15257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F7FA48-C1C5-4BE2-AAE1-6F901A5BDF8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258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3825" y="1366838"/>
            <a:ext cx="57721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8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6075" y="3616325"/>
            <a:ext cx="64198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0365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Constructors schrijven</a:t>
            </a:r>
          </a:p>
        </p:txBody>
      </p:sp>
      <p:sp>
        <p:nvSpPr>
          <p:cNvPr id="15360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10E93E0-AA1E-438A-A9A4-A896C17D6C7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36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7089" y="1638300"/>
            <a:ext cx="48863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8039" y="2000250"/>
            <a:ext cx="312102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3607" name="Rechte verbindingslijn met pijl 10"/>
          <p:cNvCxnSpPr>
            <a:cxnSpLocks noChangeShapeType="1"/>
          </p:cNvCxnSpPr>
          <p:nvPr/>
        </p:nvCxnSpPr>
        <p:spPr bwMode="auto">
          <a:xfrm rot="10800000">
            <a:off x="6716713" y="1849438"/>
            <a:ext cx="525462" cy="4937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8" name="Rechte verbindingslijn met pijl 12"/>
          <p:cNvCxnSpPr>
            <a:cxnSpLocks noChangeShapeType="1"/>
          </p:cNvCxnSpPr>
          <p:nvPr/>
        </p:nvCxnSpPr>
        <p:spPr bwMode="auto">
          <a:xfrm rot="10800000">
            <a:off x="5013325" y="2228850"/>
            <a:ext cx="2190750" cy="330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9" name="Rechte verbindingslijn met pijl 14"/>
          <p:cNvCxnSpPr>
            <a:cxnSpLocks noChangeShapeType="1"/>
          </p:cNvCxnSpPr>
          <p:nvPr/>
        </p:nvCxnSpPr>
        <p:spPr bwMode="auto">
          <a:xfrm rot="10800000" flipV="1">
            <a:off x="5707063" y="2663826"/>
            <a:ext cx="1560512" cy="4048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70494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462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Ideaal om bepaalde class-members op begin waarde te initialiseren: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24B1518-3CFC-49B0-9034-69038D85324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46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9014" y="1905000"/>
            <a:ext cx="351472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706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565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Stel dat je een klasse JongerenAccount wil maken.</a:t>
            </a:r>
          </a:p>
          <a:p>
            <a:r>
              <a:rPr lang="en-IE"/>
              <a:t>Wanneer een jongerenrekening wordt geopend krijg je sowieso 20euro op je rekening:</a:t>
            </a:r>
          </a:p>
          <a:p>
            <a:endParaRPr lang="en-IE"/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E7E32F71-94A5-4F96-AA3E-65083395BB2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56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4963" y="2930047"/>
            <a:ext cx="39243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878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769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Overloading: “A method has the same name as another, but has a different set of parameters”</a:t>
            </a:r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EF53F43-C15E-421A-A4D4-AA499B6C08BA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77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6128" y="3188762"/>
            <a:ext cx="60483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959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872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Dit is ook method overloading</a:t>
            </a:r>
          </a:p>
          <a:p>
            <a:endParaRPr lang="en-IE"/>
          </a:p>
          <a:p>
            <a:pPr lvl="1"/>
            <a:r>
              <a:rPr lang="en-IE"/>
              <a:t>Andere types van parameter:</a:t>
            </a:r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r>
              <a:rPr lang="en-IE"/>
              <a:t>Compiler zal best passende methode uitkiezen bij aanroep methode, gegeven de ingevoerde parameters.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776667-408B-48EA-9C79-15C5F1DEC3F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872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1313" y="2413001"/>
            <a:ext cx="4887912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428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5974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Een</a:t>
            </a:r>
            <a:r>
              <a:rPr lang="en-IE" dirty="0"/>
              <a:t> constructor is </a:t>
            </a:r>
            <a:r>
              <a:rPr lang="en-IE" dirty="0" err="1"/>
              <a:t>een</a:t>
            </a:r>
            <a:r>
              <a:rPr lang="en-IE" dirty="0"/>
              <a:t> method</a:t>
            </a:r>
          </a:p>
          <a:p>
            <a:pPr marL="0" indent="0">
              <a:buNone/>
            </a:pPr>
            <a:r>
              <a:rPr lang="en-IE" dirty="0"/>
              <a:t>=&gt; </a:t>
            </a:r>
            <a:r>
              <a:rPr lang="en-IE" dirty="0" err="1"/>
              <a:t>Een</a:t>
            </a:r>
            <a:r>
              <a:rPr lang="en-IE" dirty="0"/>
              <a:t> constructor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overloaden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Regels </a:t>
            </a:r>
            <a:r>
              <a:rPr lang="en-IE" dirty="0" err="1"/>
              <a:t>overloaden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Return type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gelijk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	=&gt; </a:t>
            </a:r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probleem</a:t>
            </a:r>
            <a:r>
              <a:rPr lang="en-IE" dirty="0"/>
              <a:t>, constructor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niet</a:t>
            </a:r>
            <a:endParaRPr lang="en-IE" dirty="0"/>
          </a:p>
          <a:p>
            <a:pPr lvl="1"/>
            <a:r>
              <a:rPr lang="en-IE" dirty="0"/>
              <a:t>Method </a:t>
            </a:r>
            <a:r>
              <a:rPr lang="en-IE" dirty="0" err="1"/>
              <a:t>naam</a:t>
            </a:r>
            <a:r>
              <a:rPr lang="en-IE" dirty="0"/>
              <a:t> is </a:t>
            </a:r>
            <a:r>
              <a:rPr lang="en-IE" dirty="0" err="1"/>
              <a:t>gelijk</a:t>
            </a:r>
            <a:r>
              <a:rPr lang="en-IE" dirty="0"/>
              <a:t> =&gt; steeds class </a:t>
            </a:r>
            <a:r>
              <a:rPr lang="en-IE" dirty="0" err="1"/>
              <a:t>naam</a:t>
            </a:r>
            <a:endParaRPr lang="en-IE" dirty="0"/>
          </a:p>
          <a:p>
            <a:pPr lvl="1"/>
            <a:r>
              <a:rPr lang="en-IE" dirty="0" err="1"/>
              <a:t>Argumenten</a:t>
            </a:r>
            <a:r>
              <a:rPr lang="en-IE" dirty="0"/>
              <a:t> </a:t>
            </a:r>
            <a:r>
              <a:rPr lang="en-IE" dirty="0" err="1"/>
              <a:t>verschillen</a:t>
            </a:r>
            <a:r>
              <a:rPr lang="en-IE" dirty="0"/>
              <a:t> in type en/of </a:t>
            </a:r>
            <a:r>
              <a:rPr lang="en-IE" dirty="0" err="1"/>
              <a:t>aantal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4F923C7-0FB3-4C94-8D6B-B4C05FEF9CF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077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3EDCB4-60EB-4385-A5E0-5F6D30DF7A25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077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6900" y="1903413"/>
            <a:ext cx="45720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>
            <a:spLocks noChangeArrowheads="1"/>
          </p:cNvSpPr>
          <p:nvPr/>
        </p:nvSpPr>
        <p:spPr bwMode="auto">
          <a:xfrm>
            <a:off x="3594100" y="3448050"/>
            <a:ext cx="6191250" cy="935038"/>
          </a:xfrm>
          <a:prstGeom prst="rect">
            <a:avLst/>
          </a:prstGeom>
          <a:solidFill>
            <a:srgbClr val="FF8800">
              <a:alpha val="2196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Overloaded constructor</a:t>
            </a:r>
          </a:p>
        </p:txBody>
      </p:sp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9126" y="5408613"/>
            <a:ext cx="55149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4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179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Nog 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14DD247B-2364-4E15-9192-76397D54829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17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3825" y="1714501"/>
            <a:ext cx="70104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436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8141501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000" dirty="0">
                <a:solidFill>
                  <a:schemeClr val="bg1"/>
                </a:solidFill>
              </a:rPr>
              <a:t>Les 5: Constructors, object initializers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static</a:t>
            </a:r>
          </a:p>
        </p:txBody>
      </p:sp>
      <p:sp>
        <p:nvSpPr>
          <p:cNvPr id="167940" name="Text Box 10"/>
          <p:cNvSpPr txBox="1">
            <a:spLocks noChangeArrowheads="1"/>
          </p:cNvSpPr>
          <p:nvPr/>
        </p:nvSpPr>
        <p:spPr bwMode="auto">
          <a:xfrm>
            <a:off x="9108814" y="2941638"/>
            <a:ext cx="8543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sz="1400" b="1" dirty="0">
                <a:solidFill>
                  <a:schemeClr val="bg1"/>
                </a:solidFill>
              </a:rPr>
              <a:t>Tim Dams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18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6281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u="sng" dirty="0"/>
              <a:t>Van </a:t>
            </a:r>
            <a:r>
              <a:rPr lang="en-IE" b="1" u="sng" dirty="0" err="1"/>
              <a:t>zodra</a:t>
            </a:r>
            <a:r>
              <a:rPr lang="en-IE" b="1" u="sng" dirty="0"/>
              <a:t> we </a:t>
            </a:r>
            <a:r>
              <a:rPr lang="en-IE" b="1" u="sng" dirty="0" err="1"/>
              <a:t>minstens</a:t>
            </a:r>
            <a:r>
              <a:rPr lang="en-IE" b="1" u="sng" dirty="0"/>
              <a:t> 1 constructor </a:t>
            </a:r>
            <a:r>
              <a:rPr lang="en-IE" b="1" u="sng" dirty="0" err="1"/>
              <a:t>schrijven</a:t>
            </a:r>
            <a:r>
              <a:rPr lang="en-IE" b="1" u="sng" dirty="0"/>
              <a:t> dan </a:t>
            </a:r>
            <a:r>
              <a:rPr lang="en-IE" b="1" u="sng" dirty="0" err="1"/>
              <a:t>zal</a:t>
            </a:r>
            <a:r>
              <a:rPr lang="en-IE" b="1" u="sng" dirty="0"/>
              <a:t> compiler </a:t>
            </a:r>
            <a:r>
              <a:rPr lang="en-IE" b="1" u="sng" dirty="0" err="1"/>
              <a:t>niet</a:t>
            </a:r>
            <a:r>
              <a:rPr lang="en-IE" b="1" u="sng" dirty="0"/>
              <a:t> </a:t>
            </a:r>
            <a:r>
              <a:rPr lang="en-IE" b="1" u="sng" dirty="0" err="1"/>
              <a:t>meer</a:t>
            </a:r>
            <a:r>
              <a:rPr lang="en-IE" b="1" u="sng" dirty="0"/>
              <a:t> </a:t>
            </a:r>
            <a:r>
              <a:rPr lang="en-IE" b="1" u="sng" dirty="0" err="1"/>
              <a:t>helpen</a:t>
            </a:r>
            <a:r>
              <a:rPr lang="en-IE" b="1" u="sng" dirty="0"/>
              <a:t> </a:t>
            </a:r>
            <a:r>
              <a:rPr lang="en-IE" dirty="0"/>
              <a:t>(door </a:t>
            </a:r>
            <a:r>
              <a:rPr lang="en-IE" dirty="0" err="1"/>
              <a:t>bijvoorbeeld</a:t>
            </a:r>
            <a:r>
              <a:rPr lang="en-IE" dirty="0"/>
              <a:t> default constructor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schrijven</a:t>
            </a:r>
            <a:r>
              <a:rPr lang="en-IE" dirty="0"/>
              <a:t>)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637C6D83-1137-4918-AF17-B32D12539BA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28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339" y="2211389"/>
            <a:ext cx="65055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0039" y="5665789"/>
            <a:ext cx="55911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Rechte verbindingslijn met pijl 8"/>
          <p:cNvCxnSpPr>
            <a:cxnSpLocks noChangeShapeType="1"/>
          </p:cNvCxnSpPr>
          <p:nvPr/>
        </p:nvCxnSpPr>
        <p:spPr bwMode="auto">
          <a:xfrm rot="10800000">
            <a:off x="5959476" y="5549900"/>
            <a:ext cx="441325" cy="1158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6970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Besluit</a:t>
            </a:r>
          </a:p>
        </p:txBody>
      </p:sp>
      <p:sp>
        <p:nvSpPr>
          <p:cNvPr id="165891" name="Tijdelijke aanduiding voor inhoud 2"/>
          <p:cNvSpPr>
            <a:spLocks noGrp="1"/>
          </p:cNvSpPr>
          <p:nvPr>
            <p:ph idx="1"/>
          </p:nvPr>
        </p:nvSpPr>
        <p:spPr>
          <a:xfrm>
            <a:off x="2246314" y="1096963"/>
            <a:ext cx="8212137" cy="4902200"/>
          </a:xfrm>
        </p:spPr>
        <p:txBody>
          <a:bodyPr/>
          <a:lstStyle/>
          <a:p>
            <a:r>
              <a:rPr lang="en-IE" dirty="0" err="1"/>
              <a:t>Declareer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r>
              <a:rPr lang="en-IE" dirty="0" err="1"/>
              <a:t>Declareer</a:t>
            </a:r>
            <a:r>
              <a:rPr lang="en-IE" dirty="0"/>
              <a:t> constructor(s)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Creëer</a:t>
            </a:r>
            <a:r>
              <a:rPr lang="en-IE" dirty="0"/>
              <a:t> </a:t>
            </a:r>
            <a:r>
              <a:rPr lang="en-IE" dirty="0" err="1"/>
              <a:t>instantie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Van </a:t>
            </a:r>
            <a:r>
              <a:rPr lang="en-IE" dirty="0" err="1"/>
              <a:t>zodra</a:t>
            </a:r>
            <a:r>
              <a:rPr lang="en-IE" dirty="0"/>
              <a:t> je </a:t>
            </a:r>
            <a:r>
              <a:rPr lang="en-IE" dirty="0" err="1"/>
              <a:t>een</a:t>
            </a:r>
            <a:r>
              <a:rPr lang="en-IE" dirty="0"/>
              <a:t> constructor (overloaded) </a:t>
            </a:r>
            <a:r>
              <a:rPr lang="en-IE" dirty="0" err="1"/>
              <a:t>maakt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je </a:t>
            </a:r>
            <a:r>
              <a:rPr lang="en-IE" dirty="0" err="1"/>
              <a:t>sowieso</a:t>
            </a:r>
            <a:r>
              <a:rPr lang="en-IE" dirty="0"/>
              <a:t> </a:t>
            </a:r>
            <a:r>
              <a:rPr lang="en-IE" dirty="0" err="1"/>
              <a:t>zelf</a:t>
            </a:r>
            <a:r>
              <a:rPr lang="en-IE" dirty="0"/>
              <a:t> de default </a:t>
            </a:r>
            <a:r>
              <a:rPr lang="en-IE" dirty="0" err="1"/>
              <a:t>schrijven</a:t>
            </a:r>
            <a:r>
              <a:rPr lang="en-IE" dirty="0"/>
              <a:t> </a:t>
            </a:r>
            <a:r>
              <a:rPr lang="en-IE" dirty="0" err="1"/>
              <a:t>indien</a:t>
            </a:r>
            <a:r>
              <a:rPr lang="en-IE" dirty="0"/>
              <a:t> je die </a:t>
            </a:r>
            <a:r>
              <a:rPr lang="en-IE" dirty="0" err="1"/>
              <a:t>nodig</a:t>
            </a:r>
            <a:r>
              <a:rPr lang="en-IE" dirty="0"/>
              <a:t> </a:t>
            </a:r>
            <a:r>
              <a:rPr lang="en-IE" dirty="0" err="1"/>
              <a:t>hebt</a:t>
            </a:r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22BE26A8-36B7-4216-B4E4-6662BD1C261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58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2425" y="1533525"/>
            <a:ext cx="20383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1" y="2870201"/>
            <a:ext cx="27146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6575" y="5041900"/>
            <a:ext cx="4705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57C865C-9010-440A-839F-842DE473525E}"/>
              </a:ext>
            </a:extLst>
          </p:cNvPr>
          <p:cNvSpPr txBox="1"/>
          <p:nvPr/>
        </p:nvSpPr>
        <p:spPr>
          <a:xfrm>
            <a:off x="7237615" y="30596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Default </a:t>
            </a:r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170DAF7-F9FF-4582-8CAD-E4B816175C1E}"/>
              </a:ext>
            </a:extLst>
          </p:cNvPr>
          <p:cNvSpPr txBox="1"/>
          <p:nvPr/>
        </p:nvSpPr>
        <p:spPr>
          <a:xfrm>
            <a:off x="7237615" y="379950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8249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C939F-4410-4244-A722-DF760191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</a:t>
            </a:r>
            <a:r>
              <a:rPr lang="nl-BE" dirty="0" err="1"/>
              <a:t>fail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EB065E-D256-4FDA-9F3B-F65A199AD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https://twitter.com/rahm3sh/status/1228851863493238784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041510-DC20-4DB8-AC1C-B8D3D5A7B0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4127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Management</a:t>
            </a:r>
          </a:p>
        </p:txBody>
      </p:sp>
      <p:sp>
        <p:nvSpPr>
          <p:cNvPr id="16691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Heel </a:t>
            </a:r>
            <a:r>
              <a:rPr lang="en-IE" dirty="0" err="1"/>
              <a:t>veel</a:t>
            </a:r>
            <a:r>
              <a:rPr lang="en-IE" dirty="0"/>
              <a:t> constructors in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leiden</a:t>
            </a:r>
            <a:r>
              <a:rPr lang="en-IE" dirty="0"/>
              <a:t> tot </a:t>
            </a:r>
            <a:r>
              <a:rPr lang="en-IE" dirty="0" err="1"/>
              <a:t>verwarring</a:t>
            </a:r>
            <a:r>
              <a:rPr lang="en-IE" dirty="0"/>
              <a:t>, </a:t>
            </a:r>
            <a:r>
              <a:rPr lang="en-IE" dirty="0" err="1"/>
              <a:t>bijvoorbeeld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26160E8-382D-4399-9AC2-33CDC9AE38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1845" y="2326894"/>
            <a:ext cx="614362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ep 8"/>
          <p:cNvGrpSpPr>
            <a:grpSpLocks/>
          </p:cNvGrpSpPr>
          <p:nvPr/>
        </p:nvGrpSpPr>
        <p:grpSpPr bwMode="auto">
          <a:xfrm>
            <a:off x="8696326" y="2964411"/>
            <a:ext cx="1971675" cy="1466850"/>
            <a:chOff x="6185338" y="1366345"/>
            <a:chExt cx="1970690" cy="1466630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kstvak 7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  <p:grpSp>
        <p:nvGrpSpPr>
          <p:cNvPr id="9" name="Groep 8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1" name="Afbeelding 1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2" name="Tekstvak 11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9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Duplicate 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Code die </a:t>
            </a:r>
            <a:r>
              <a:rPr lang="en-IE" dirty="0" err="1"/>
              <a:t>meer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1 keer </a:t>
            </a:r>
            <a:r>
              <a:rPr lang="en-IE" dirty="0" err="1"/>
              <a:t>voorkomt</a:t>
            </a:r>
            <a:r>
              <a:rPr lang="en-IE" dirty="0"/>
              <a:t>= </a:t>
            </a:r>
            <a:r>
              <a:rPr lang="en-IE" dirty="0" err="1"/>
              <a:t>vragen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problemen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Stel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je later Address </a:t>
            </a:r>
            <a:r>
              <a:rPr lang="en-IE" dirty="0" err="1"/>
              <a:t>wil</a:t>
            </a:r>
            <a:r>
              <a:rPr lang="en-IE" dirty="0"/>
              <a:t> </a:t>
            </a:r>
            <a:r>
              <a:rPr lang="en-IE" dirty="0" err="1"/>
              <a:t>opsplitsen</a:t>
            </a:r>
            <a:r>
              <a:rPr lang="en-IE" dirty="0"/>
              <a:t> in 2 </a:t>
            </a:r>
            <a:r>
              <a:rPr lang="en-IE" dirty="0" err="1"/>
              <a:t>aparte</a:t>
            </a:r>
            <a:r>
              <a:rPr lang="en-IE" dirty="0"/>
              <a:t> strings (street en city):</a:t>
            </a:r>
          </a:p>
          <a:p>
            <a:pPr lvl="1"/>
            <a:r>
              <a:rPr lang="en-IE" dirty="0"/>
              <a:t>Je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in </a:t>
            </a:r>
            <a:r>
              <a:rPr lang="en-IE" dirty="0" err="1"/>
              <a:t>iedere</a:t>
            </a:r>
            <a:r>
              <a:rPr lang="en-IE" dirty="0"/>
              <a:t> constructor </a:t>
            </a:r>
            <a:r>
              <a:rPr lang="en-IE" dirty="0" err="1"/>
              <a:t>aanpassen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8"/>
          <p:cNvGrpSpPr>
            <a:grpSpLocks/>
          </p:cNvGrpSpPr>
          <p:nvPr/>
        </p:nvGrpSpPr>
        <p:grpSpPr bwMode="auto">
          <a:xfrm>
            <a:off x="8696326" y="2964411"/>
            <a:ext cx="1971675" cy="1466850"/>
            <a:chOff x="6185338" y="1366345"/>
            <a:chExt cx="1970690" cy="1466630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kstvak 6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  <p:grpSp>
        <p:nvGrpSpPr>
          <p:cNvPr id="8" name="Groep 7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1" name="Tekstvak 10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65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Constructor initializer via this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Beter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None/>
            </a:pPr>
            <a:r>
              <a:rPr lang="en-IE" dirty="0"/>
              <a:t>this : “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ander</a:t>
            </a:r>
            <a:r>
              <a:rPr lang="en-IE" dirty="0"/>
              <a:t> element in </a:t>
            </a:r>
            <a:r>
              <a:rPr lang="en-IE" dirty="0" err="1"/>
              <a:t>deze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150" y="2062164"/>
            <a:ext cx="67437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17"/>
          <p:cNvSpPr>
            <a:spLocks noChangeArrowheads="1"/>
          </p:cNvSpPr>
          <p:nvPr/>
        </p:nvSpPr>
        <p:spPr bwMode="auto">
          <a:xfrm>
            <a:off x="7258325" y="3225855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8" name="Rechte verbindingslijn met pijl 7"/>
          <p:cNvCxnSpPr>
            <a:stCxn id="6" idx="0"/>
          </p:cNvCxnSpPr>
          <p:nvPr/>
        </p:nvCxnSpPr>
        <p:spPr bwMode="auto">
          <a:xfrm rot="16200000" flipV="1">
            <a:off x="5858848" y="710119"/>
            <a:ext cx="955621" cy="407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Rechthoek 17"/>
          <p:cNvSpPr>
            <a:spLocks noChangeArrowheads="1"/>
          </p:cNvSpPr>
          <p:nvPr/>
        </p:nvSpPr>
        <p:spPr bwMode="auto">
          <a:xfrm>
            <a:off x="6191525" y="4103469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0" name="Rechte verbindingslijn met pijl 9"/>
          <p:cNvCxnSpPr>
            <a:stCxn id="9" idx="0"/>
          </p:cNvCxnSpPr>
          <p:nvPr/>
        </p:nvCxnSpPr>
        <p:spPr bwMode="auto">
          <a:xfrm rot="16200000" flipV="1">
            <a:off x="4939193" y="1734878"/>
            <a:ext cx="1791193" cy="29459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1" name="Groep 10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4" name="Tekstvak 13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547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Programmer’s Point </a:t>
            </a:r>
          </a:p>
        </p:txBody>
      </p:sp>
      <p:sp>
        <p:nvSpPr>
          <p:cNvPr id="3993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" pitchFamily="18" charset="0"/>
              <a:buNone/>
            </a:pPr>
            <a:r>
              <a:rPr lang="nl-BE" sz="3200" dirty="0"/>
              <a:t>“Object </a:t>
            </a:r>
            <a:r>
              <a:rPr lang="nl-BE" sz="3200" dirty="0" err="1"/>
              <a:t>construction</a:t>
            </a:r>
            <a:r>
              <a:rPr lang="nl-BE" sz="3200" dirty="0"/>
              <a:t> </a:t>
            </a:r>
            <a:r>
              <a:rPr lang="nl-BE" sz="3200" dirty="0" err="1"/>
              <a:t>should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planned</a:t>
            </a:r>
            <a:r>
              <a:rPr lang="nl-BE" sz="3200" dirty="0"/>
              <a:t>.”</a:t>
            </a:r>
          </a:p>
          <a:p>
            <a:endParaRPr lang="nl-BE" sz="3200" dirty="0"/>
          </a:p>
          <a:p>
            <a:pPr>
              <a:buFont typeface="Times" pitchFamily="18" charset="0"/>
              <a:buNone/>
            </a:pPr>
            <a:r>
              <a:rPr lang="nl-BE" sz="2400" dirty="0"/>
              <a:t>Best één ‘</a:t>
            </a:r>
            <a:r>
              <a:rPr lang="nl-BE" sz="2400" dirty="0" err="1"/>
              <a:t>master</a:t>
            </a:r>
            <a:r>
              <a:rPr lang="nl-BE" sz="2400" dirty="0"/>
              <a:t>’ </a:t>
            </a:r>
            <a:r>
              <a:rPr lang="nl-BE" sz="2400" dirty="0" err="1"/>
              <a:t>constructor</a:t>
            </a:r>
            <a:r>
              <a:rPr lang="nl-BE" sz="2400" dirty="0"/>
              <a:t> aanmaken en deze aanroepen vanuit andere </a:t>
            </a:r>
            <a:r>
              <a:rPr lang="nl-BE" sz="2400" dirty="0" err="1"/>
              <a:t>constructors</a:t>
            </a:r>
            <a:r>
              <a:rPr lang="nl-BE" sz="2400" dirty="0"/>
              <a:t> (via </a:t>
            </a:r>
            <a:r>
              <a:rPr lang="nl-BE" sz="2400" dirty="0" err="1"/>
              <a:t>this</a:t>
            </a:r>
            <a:r>
              <a:rPr lang="nl-BE" sz="2400" dirty="0"/>
              <a:t>).</a:t>
            </a:r>
          </a:p>
        </p:txBody>
      </p:sp>
      <p:sp>
        <p:nvSpPr>
          <p:cNvPr id="310276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ap2008 | </a:t>
            </a:r>
            <a:fld id="{049BB728-826D-48E8-BAA9-A4AA144FB212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4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6" name="Groep 5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8" name="Afbeelding 7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9" name="Tekstvak 8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7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24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EFEE2-43E9-4D21-991B-4A7983D5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</a:t>
            </a:r>
            <a:r>
              <a:rPr lang="nl-BE" dirty="0"/>
              <a:t>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0FFC4A-7243-445D-8059-63CB9F0F1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8258F8-0AB5-48DD-9C08-C8A38D632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464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6D83F6-7597-43A0-B2A9-7C91289BB69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/>
              <a:t>Constructor initializer</a:t>
            </a:r>
          </a:p>
          <a:p>
            <a:pPr lvl="1" eaLnBrk="1" hangingPunct="1"/>
            <a:r>
              <a:rPr lang="en-US"/>
              <a:t>Clause that indicates another instance of a class constructor should be executed</a:t>
            </a:r>
          </a:p>
          <a:p>
            <a:pPr lvl="2" eaLnBrk="1" hangingPunct="1"/>
            <a:r>
              <a:rPr lang="en-US"/>
              <a:t>Before any statements in the current constructor body</a:t>
            </a:r>
          </a:p>
        </p:txBody>
      </p:sp>
      <p:grpSp>
        <p:nvGrpSpPr>
          <p:cNvPr id="6" name="Groep 5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8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2254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237B7-E451-4177-A272-5B9857E8FED6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 (cont'd.)</a:t>
            </a:r>
          </a:p>
        </p:txBody>
      </p:sp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93839"/>
            <a:ext cx="57912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ep 10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4" name="Tekstvak 13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98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DE574-1062-4167-B0EE-4552A79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3A25FF-E39D-479D-A9DC-1771E4C8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 descr="Afbeeldingsresultaat voor forgetting curve">
            <a:extLst>
              <a:ext uri="{FF2B5EF4-FFF2-40B4-BE49-F238E27FC236}">
                <a16:creationId xmlns:a16="http://schemas.microsoft.com/office/drawing/2014/main" id="{8771F4A6-B44F-48D8-84D6-1DE8003A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19075"/>
            <a:ext cx="952500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498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/>
          <p:cNvGrpSpPr/>
          <p:nvPr/>
        </p:nvGrpSpPr>
        <p:grpSpPr>
          <a:xfrm>
            <a:off x="8610784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00B05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120923" y="3003642"/>
                <a:ext cx="3140803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EW</a:t>
                </a:r>
              </a:p>
            </p:txBody>
          </p:sp>
        </p:grp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901735" y="2156272"/>
              <a:ext cx="1854482" cy="2282799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521" y="275764"/>
            <a:ext cx="6247721" cy="61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12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Nadeel van </a:t>
            </a:r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Stel volgende klasse: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Ga je voor iedere combinatie van </a:t>
            </a:r>
            <a:r>
              <a:rPr lang="nl-BE" dirty="0" err="1"/>
              <a:t>properties</a:t>
            </a:r>
            <a:r>
              <a:rPr lang="nl-BE" dirty="0"/>
              <a:t> een </a:t>
            </a:r>
            <a:r>
              <a:rPr lang="nl-BE" dirty="0" err="1"/>
              <a:t>constructor</a:t>
            </a:r>
            <a:r>
              <a:rPr lang="nl-BE" dirty="0"/>
              <a:t> schrijven?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662" y="1089027"/>
            <a:ext cx="3505627" cy="12581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24" y="3129455"/>
            <a:ext cx="5621301" cy="3221339"/>
          </a:xfrm>
          <a:prstGeom prst="rect">
            <a:avLst/>
          </a:prstGeom>
        </p:spPr>
      </p:pic>
      <p:grpSp>
        <p:nvGrpSpPr>
          <p:cNvPr id="8" name="Groep 8"/>
          <p:cNvGrpSpPr>
            <a:grpSpLocks/>
          </p:cNvGrpSpPr>
          <p:nvPr/>
        </p:nvGrpSpPr>
        <p:grpSpPr bwMode="auto">
          <a:xfrm>
            <a:off x="8696326" y="4032581"/>
            <a:ext cx="1971675" cy="1466850"/>
            <a:chOff x="6185338" y="1366345"/>
            <a:chExt cx="1970690" cy="146663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kstvak 9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173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Vaak kan de object </a:t>
            </a:r>
            <a:r>
              <a:rPr lang="nl-BE" dirty="0" err="1"/>
              <a:t>initializer</a:t>
            </a:r>
            <a:r>
              <a:rPr lang="nl-BE" dirty="0"/>
              <a:t> je helpen: </a:t>
            </a:r>
          </a:p>
          <a:p>
            <a:pPr lvl="1"/>
            <a:r>
              <a:rPr lang="nl-BE" dirty="0"/>
              <a:t>Schrijf minstens de default </a:t>
            </a:r>
            <a:r>
              <a:rPr lang="nl-BE" dirty="0" err="1"/>
              <a:t>constructors</a:t>
            </a:r>
            <a:r>
              <a:rPr lang="nl-BE" dirty="0"/>
              <a:t> (en stel enkel fields in die zéker een waarde bij opstarten moeten hebben)</a:t>
            </a:r>
          </a:p>
          <a:p>
            <a:pPr lvl="1"/>
            <a:r>
              <a:rPr lang="nl-BE" dirty="0"/>
              <a:t>Indien nodig gebruik je object </a:t>
            </a:r>
            <a:r>
              <a:rPr lang="nl-BE" dirty="0" err="1"/>
              <a:t>initializer</a:t>
            </a:r>
            <a:r>
              <a:rPr lang="nl-BE" dirty="0"/>
              <a:t> syntax bij maken van objecten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96" y="3757188"/>
            <a:ext cx="7548779" cy="1465059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</p:cNvCxnSpPr>
          <p:nvPr/>
        </p:nvCxnSpPr>
        <p:spPr bwMode="auto">
          <a:xfrm flipH="1">
            <a:off x="5000531" y="2558143"/>
            <a:ext cx="159298" cy="1325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B40D505-B94D-439C-9F12-58014762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1" y="5529262"/>
            <a:ext cx="3505627" cy="125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272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FC4313-C501-43A5-B834-CA8C6A35C095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Object Initializers syntax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 dirty="0"/>
              <a:t>Object initializer syntax</a:t>
            </a:r>
            <a:endParaRPr lang="en-US" dirty="0"/>
          </a:p>
          <a:p>
            <a:pPr lvl="1" eaLnBrk="1" hangingPunct="1"/>
            <a:r>
              <a:rPr lang="en-US" dirty="0" err="1"/>
              <a:t>Laat</a:t>
            </a:r>
            <a:r>
              <a:rPr lang="en-US" dirty="0"/>
              <a:t> je toe om properties reeds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</a:t>
            </a:r>
            <a:r>
              <a:rPr lang="en-US" dirty="0" err="1"/>
              <a:t>aanroepen</a:t>
            </a:r>
            <a:r>
              <a:rPr lang="en-US" dirty="0"/>
              <a:t> </a:t>
            </a:r>
            <a:r>
              <a:rPr lang="en-US" dirty="0" err="1"/>
              <a:t>constructir</a:t>
            </a:r>
            <a:endParaRPr lang="en-US" dirty="0"/>
          </a:p>
          <a:p>
            <a:pPr lvl="2" eaLnBrk="1" hangingPunct="1"/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overloaded constructor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hebt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 err="1"/>
              <a:t>Werkt</a:t>
            </a:r>
            <a:r>
              <a:rPr lang="en-US" b="1" dirty="0"/>
              <a:t> </a:t>
            </a:r>
            <a:r>
              <a:rPr lang="en-US" b="1" dirty="0" err="1"/>
              <a:t>enkel</a:t>
            </a:r>
            <a:r>
              <a:rPr lang="en-US" b="1" dirty="0"/>
              <a:t> </a:t>
            </a:r>
            <a:r>
              <a:rPr lang="en-US" b="1" dirty="0" err="1"/>
              <a:t>indien</a:t>
            </a:r>
            <a:r>
              <a:rPr lang="en-US" b="1" dirty="0"/>
              <a:t> je </a:t>
            </a:r>
            <a:r>
              <a:rPr lang="en-US" b="1" dirty="0" err="1"/>
              <a:t>klasse</a:t>
            </a:r>
            <a:r>
              <a:rPr lang="en-US" b="1" dirty="0"/>
              <a:t> </a:t>
            </a:r>
            <a:r>
              <a:rPr lang="en-US" b="1" dirty="0" err="1"/>
              <a:t>een</a:t>
            </a:r>
            <a:r>
              <a:rPr lang="en-US" b="1" dirty="0"/>
              <a:t> default constructor </a:t>
            </a:r>
            <a:r>
              <a:rPr lang="en-US" b="1" dirty="0" err="1"/>
              <a:t>heeft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3182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Opgelet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Bij object </a:t>
            </a:r>
            <a:r>
              <a:rPr lang="nl-BE" dirty="0" err="1"/>
              <a:t>initializer</a:t>
            </a:r>
            <a:r>
              <a:rPr lang="nl-BE" dirty="0"/>
              <a:t> wordt eerst de (default) </a:t>
            </a:r>
            <a:r>
              <a:rPr lang="nl-BE" dirty="0" err="1"/>
              <a:t>constructor</a:t>
            </a:r>
            <a:r>
              <a:rPr lang="nl-BE" dirty="0"/>
              <a:t> aangeroepen en vervolgens worden eventuele property via de </a:t>
            </a:r>
            <a:r>
              <a:rPr lang="nl-BE" dirty="0" err="1"/>
              <a:t>initializer</a:t>
            </a:r>
            <a:r>
              <a:rPr lang="nl-BE" dirty="0"/>
              <a:t> syntax ingesteld</a:t>
            </a:r>
          </a:p>
          <a:p>
            <a:endParaRPr lang="nl-BE" dirty="0"/>
          </a:p>
          <a:p>
            <a:r>
              <a:rPr lang="nl-BE" dirty="0"/>
              <a:t>Denk dus aan de </a:t>
            </a:r>
            <a:r>
              <a:rPr lang="nl-BE" b="1" dirty="0"/>
              <a:t>volgorde</a:t>
            </a:r>
            <a:r>
              <a:rPr lang="nl-BE" dirty="0"/>
              <a:t>!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88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B661D424-334D-415C-BD8F-12D7830777A2}"/>
              </a:ext>
            </a:extLst>
          </p:cNvPr>
          <p:cNvSpPr/>
          <p:nvPr/>
        </p:nvSpPr>
        <p:spPr bwMode="auto">
          <a:xfrm>
            <a:off x="0" y="-88669"/>
            <a:ext cx="12380422" cy="707136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B43A64-EC9C-48F1-BA37-34F01F4C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EDF5C0-BE59-4F37-AC5B-6B38F286D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A0B657-55EC-45D3-B986-109E97EFD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36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A26D13B-3E16-4B5E-9CD9-DBB0CE8F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38" y="0"/>
            <a:ext cx="5665124" cy="684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29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het nu?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4 manieren om objecten start-waarden te geven: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 	         	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Property setter (sinds C# 6.0)       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Private fields begin waarde geven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C018F56-15C8-492A-BCEB-C8500C82C4AA}"/>
              </a:ext>
            </a:extLst>
          </p:cNvPr>
          <p:cNvSpPr/>
          <p:nvPr/>
        </p:nvSpPr>
        <p:spPr>
          <a:xfrm>
            <a:off x="5475317" y="290525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lang="nl-BE" b="0" dirty="0">
                <a:effectLst/>
                <a:latin typeface="Consolas" panose="020B0609020204030204" pitchFamily="49" charset="0"/>
              </a:rPr>
              <a:t>leeftijd= 35;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046F308-714E-48EA-99AE-F6A771F6A6F8}"/>
              </a:ext>
            </a:extLst>
          </p:cNvPr>
          <p:cNvSpPr/>
          <p:nvPr/>
        </p:nvSpPr>
        <p:spPr>
          <a:xfrm>
            <a:off x="5467004" y="2215850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 </a:t>
            </a:r>
            <a:r>
              <a:rPr lang="nl-BE" dirty="0">
                <a:latin typeface="Consolas" panose="020B0609020204030204" pitchFamily="49" charset="0"/>
              </a:rPr>
              <a:t>{ Temperatuur= 3.4};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74A511-31EA-4D1D-9B0B-843EBDAEE233}"/>
              </a:ext>
            </a:extLst>
          </p:cNvPr>
          <p:cNvSpPr/>
          <p:nvPr/>
        </p:nvSpPr>
        <p:spPr>
          <a:xfrm>
            <a:off x="5467004" y="1679961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</a:t>
            </a:r>
            <a:r>
              <a:rPr lang="nl-BE" dirty="0">
                <a:latin typeface="Consolas" panose="020B0609020204030204" pitchFamily="49" charset="0"/>
              </a:rPr>
              <a:t>(3.4)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FBC8A9C-6AA2-4E56-9AB8-1A9437E1773B}"/>
              </a:ext>
            </a:extLst>
          </p:cNvPr>
          <p:cNvSpPr/>
          <p:nvPr/>
        </p:nvSpPr>
        <p:spPr>
          <a:xfrm>
            <a:off x="5475317" y="2560550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p</a:t>
            </a:r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ublic int </a:t>
            </a:r>
            <a:r>
              <a:rPr lang="nl-BE" b="0" dirty="0">
                <a:effectLst/>
                <a:latin typeface="Consolas" panose="020B0609020204030204" pitchFamily="49" charset="0"/>
              </a:rPr>
              <a:t>Price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get</a:t>
            </a:r>
            <a:r>
              <a:rPr lang="nl-BE" dirty="0" err="1">
                <a:latin typeface="Consolas" panose="020B0609020204030204" pitchFamily="49" charset="0"/>
              </a:rPr>
              <a:t>;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set</a:t>
            </a:r>
            <a:r>
              <a:rPr lang="nl-BE" dirty="0">
                <a:latin typeface="Consolas" panose="020B0609020204030204" pitchFamily="49" charset="0"/>
              </a:rPr>
              <a:t>;} = 2000;</a:t>
            </a:r>
            <a:endParaRPr lang="nl-BE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050" name="Picture 2" descr="Image result for so many options">
            <a:extLst>
              <a:ext uri="{FF2B5EF4-FFF2-40B4-BE49-F238E27FC236}">
                <a16:creationId xmlns:a16="http://schemas.microsoft.com/office/drawing/2014/main" id="{2E9231D8-5848-4C44-A8B0-CAC1F0771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60" y="3365269"/>
            <a:ext cx="52673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7E261-1031-4EA9-9C86-27BFFA75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B1D49B-DDCD-4A32-94BE-0F0AE4C3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Enkel volgende manieren laten je toe dit van buiten het object te doen:</a:t>
            </a:r>
          </a:p>
          <a:p>
            <a:pPr lvl="1"/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Alle 4 manieren geldig! </a:t>
            </a:r>
          </a:p>
          <a:p>
            <a:pPr lvl="1"/>
            <a:r>
              <a:rPr lang="nl-BE" dirty="0"/>
              <a:t>Maar soms zal je via de </a:t>
            </a:r>
            <a:r>
              <a:rPr lang="nl-BE" dirty="0" err="1"/>
              <a:t>constructor</a:t>
            </a:r>
            <a:r>
              <a:rPr lang="nl-BE" dirty="0"/>
              <a:t> moeten gaan wanneer je specifieke logica wil starten bij aanmaken van object (bv andere methoden aanroepen in </a:t>
            </a:r>
            <a:r>
              <a:rPr lang="nl-BE" dirty="0" err="1"/>
              <a:t>constructor</a:t>
            </a:r>
            <a:r>
              <a:rPr lang="nl-BE" dirty="0"/>
              <a:t>) of wanneer je in een oudere C# moet werken.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Meest ‘veilige’ oplossing:</a:t>
            </a:r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endParaRPr lang="nl-BE" dirty="0"/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r>
              <a:rPr lang="nl-BE" dirty="0"/>
              <a:t> + 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89131DC-B9F6-43B2-84B5-BCBA626C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324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Samengevat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 </a:t>
            </a:r>
            <a:r>
              <a:rPr lang="nl-BE" dirty="0" err="1"/>
              <a:t>constructor</a:t>
            </a:r>
            <a:r>
              <a:rPr lang="nl-BE" dirty="0"/>
              <a:t>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Met property setter: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r>
              <a:rPr lang="nl-BE" dirty="0"/>
              <a:t>Met object </a:t>
            </a:r>
            <a:r>
              <a:rPr lang="nl-BE" dirty="0" err="1"/>
              <a:t>initializer</a:t>
            </a:r>
            <a:r>
              <a:rPr lang="nl-BE" dirty="0"/>
              <a:t>: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t="1149"/>
          <a:stretch/>
        </p:blipFill>
        <p:spPr>
          <a:xfrm>
            <a:off x="4691348" y="982832"/>
            <a:ext cx="2322190" cy="170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48" y="3094159"/>
            <a:ext cx="3456384" cy="887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48" y="4330286"/>
            <a:ext cx="3521620" cy="225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91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135EE-507C-4B88-8783-7F3D658B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779FFE-E974-4D32-A8CC-73F04E475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 descr="Afbeeldingsresultaat voor retention class graph  lecture">
            <a:extLst>
              <a:ext uri="{FF2B5EF4-FFF2-40B4-BE49-F238E27FC236}">
                <a16:creationId xmlns:a16="http://schemas.microsoft.com/office/drawing/2014/main" id="{7B5F78C6-CF00-441D-8341-7AAD66BE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39" y="1273688"/>
            <a:ext cx="8194375" cy="523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795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Static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  <p:sp>
        <p:nvSpPr>
          <p:cNvPr id="149509" name="Tekstvak 4"/>
          <p:cNvSpPr txBox="1">
            <a:spLocks noChangeArrowheads="1"/>
          </p:cNvSpPr>
          <p:nvPr/>
        </p:nvSpPr>
        <p:spPr bwMode="auto">
          <a:xfrm>
            <a:off x="1524001" y="6550026"/>
            <a:ext cx="531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nl-BE" sz="1400"/>
              <a:t>p.75</a:t>
            </a:r>
          </a:p>
        </p:txBody>
      </p:sp>
    </p:spTree>
    <p:extLst>
      <p:ext uri="{BB962C8B-B14F-4D97-AF65-F5344CB8AC3E}">
        <p14:creationId xmlns:p14="http://schemas.microsoft.com/office/powerpoint/2010/main" val="3299601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nl-BE" sz="4000" dirty="0">
                <a:latin typeface="Lucida Console" pitchFamily="49" charset="0"/>
              </a:rPr>
              <a:t> </a:t>
            </a:r>
            <a:r>
              <a:rPr lang="nl-BE" sz="4000" dirty="0"/>
              <a:t>methoden en </a:t>
            </a:r>
            <a:r>
              <a:rPr lang="nl-BE" sz="4000" dirty="0" err="1"/>
              <a:t>properties</a:t>
            </a:r>
            <a:endParaRPr lang="nl-NL" sz="4000" dirty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7355160" cy="4525963"/>
          </a:xfrm>
        </p:spPr>
        <p:txBody>
          <a:bodyPr/>
          <a:lstStyle/>
          <a:p>
            <a:pPr eaLnBrk="1" hangingPunct="1"/>
            <a:r>
              <a:rPr lang="nl-BE" dirty="0"/>
              <a:t>Soms heeft het logisch gezien geen nut om van een klasse objecten te maken</a:t>
            </a:r>
          </a:p>
          <a:p>
            <a:pPr eaLnBrk="1" hangingPunct="1"/>
            <a:r>
              <a:rPr lang="nl-BE" dirty="0"/>
              <a:t>Typische voorbeelden zijn bibliotheken van functies</a:t>
            </a:r>
          </a:p>
          <a:p>
            <a:pPr eaLnBrk="1" hangingPunct="1"/>
            <a:r>
              <a:rPr lang="nl-BE" dirty="0"/>
              <a:t>De methoden en </a:t>
            </a:r>
            <a:r>
              <a:rPr lang="nl-BE" dirty="0" err="1"/>
              <a:t>properties</a:t>
            </a:r>
            <a:r>
              <a:rPr lang="nl-BE" dirty="0"/>
              <a:t> spelen dan op klasse niveau </a:t>
            </a:r>
            <a:r>
              <a:rPr lang="nl-BE" dirty="0" err="1"/>
              <a:t>ipv</a:t>
            </a:r>
            <a:r>
              <a:rPr lang="nl-BE" dirty="0"/>
              <a:t> op object niveau</a:t>
            </a:r>
          </a:p>
          <a:p>
            <a:pPr eaLnBrk="1" hangingPunct="1"/>
            <a:r>
              <a:rPr lang="nl-BE" dirty="0"/>
              <a:t>Sleutelwoord: </a:t>
            </a:r>
            <a:r>
              <a:rPr lang="nl-BE" b="1" dirty="0" err="1">
                <a:latin typeface="Consolas" pitchFamily="49" charset="0"/>
                <a:cs typeface="Consolas" pitchFamily="49" charset="0"/>
              </a:rPr>
              <a:t>static</a:t>
            </a:r>
            <a:endParaRPr lang="nl-NL" b="1" i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What is Static &amp; Non-Satic Class Members in C#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96" y="1363168"/>
            <a:ext cx="2074243" cy="314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24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07667" y="1661247"/>
            <a:ext cx="10949516" cy="4902200"/>
          </a:xfrm>
        </p:spPr>
        <p:txBody>
          <a:bodyPr/>
          <a:lstStyle/>
          <a:p>
            <a:r>
              <a:rPr lang="en-IE" dirty="0"/>
              <a:t>“Static classes and class members are used to create data and functions that can be accessed </a:t>
            </a:r>
            <a:r>
              <a:rPr lang="en-IE" u="sng" dirty="0"/>
              <a:t>without creating an instance </a:t>
            </a:r>
            <a:r>
              <a:rPr lang="en-IE" dirty="0"/>
              <a:t>of the class. “</a:t>
            </a:r>
          </a:p>
          <a:p>
            <a:r>
              <a:rPr lang="en-IE" dirty="0"/>
              <a:t>“Static class members can be used to </a:t>
            </a:r>
            <a:r>
              <a:rPr lang="en-IE" u="sng" dirty="0"/>
              <a:t>separate data and </a:t>
            </a:r>
            <a:r>
              <a:rPr lang="en-IE" u="sng" dirty="0" err="1"/>
              <a:t>behavior</a:t>
            </a:r>
            <a:r>
              <a:rPr lang="en-IE" u="sng" dirty="0"/>
              <a:t> that is independent of any object identity</a:t>
            </a:r>
            <a:r>
              <a:rPr lang="en-IE" dirty="0"/>
              <a:t>: the data and functions do not change regardless of what happens to the object.”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42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837435" y="936953"/>
            <a:ext cx="7144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400" dirty="0" err="1"/>
              <a:t>Volgens</a:t>
            </a:r>
            <a:r>
              <a:rPr lang="en-IE" sz="1400" dirty="0"/>
              <a:t>: </a:t>
            </a:r>
            <a:r>
              <a:rPr lang="en-IE" sz="1400" dirty="0">
                <a:hlinkClick r:id="rId2"/>
              </a:rPr>
              <a:t>https://docs.microsoft.com/en-us/dotnet/csharp/programming-guide/classes-and-structs/static-classes-and-static-class-members</a:t>
            </a:r>
            <a:r>
              <a:rPr lang="en-IE" sz="1400" dirty="0"/>
              <a:t> </a:t>
            </a:r>
          </a:p>
        </p:txBody>
      </p:sp>
      <p:pic>
        <p:nvPicPr>
          <p:cNvPr id="3076" name="Picture 4" descr="Image result for what does it mean">
            <a:extLst>
              <a:ext uri="{FF2B5EF4-FFF2-40B4-BE49-F238E27FC236}">
                <a16:creationId xmlns:a16="http://schemas.microsoft.com/office/drawing/2014/main" id="{E905C70F-0550-4575-B14A-55AFF282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48" y="3336810"/>
            <a:ext cx="2326902" cy="322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9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Mogelijkheid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en data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gebruiken</a:t>
            </a:r>
            <a:r>
              <a:rPr lang="en-IE" dirty="0"/>
              <a:t> die ‘over’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objecten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heen</a:t>
            </a:r>
            <a:r>
              <a:rPr lang="en-IE" dirty="0"/>
              <a:t> </a:t>
            </a:r>
            <a:r>
              <a:rPr lang="en-IE" dirty="0" err="1"/>
              <a:t>telt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43</a:t>
            </a:fld>
            <a:endParaRPr lang="nl-NL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951" y="2699271"/>
            <a:ext cx="3314700" cy="394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hoek 6"/>
          <p:cNvSpPr/>
          <p:nvPr/>
        </p:nvSpPr>
        <p:spPr bwMode="auto">
          <a:xfrm>
            <a:off x="2540880" y="5435687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sp>
        <p:nvSpPr>
          <p:cNvPr id="8" name="Rechthoek 7"/>
          <p:cNvSpPr/>
          <p:nvPr/>
        </p:nvSpPr>
        <p:spPr bwMode="auto">
          <a:xfrm>
            <a:off x="2576322" y="3046906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2034" y="2760591"/>
            <a:ext cx="2886075" cy="1762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0526" y="4111699"/>
            <a:ext cx="26574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137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44</a:t>
            </a:fld>
            <a:endParaRPr lang="nl-BE"/>
          </a:p>
        </p:txBody>
      </p:sp>
      <p:sp>
        <p:nvSpPr>
          <p:cNvPr id="6" name="Rechthoek 5"/>
          <p:cNvSpPr/>
          <p:nvPr/>
        </p:nvSpPr>
        <p:spPr>
          <a:xfrm>
            <a:off x="1980104" y="193502"/>
            <a:ext cx="3899872" cy="2448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Class Fiets</a:t>
            </a:r>
          </a:p>
        </p:txBody>
      </p:sp>
      <p:sp>
        <p:nvSpPr>
          <p:cNvPr id="7" name="Afgeronde rechthoek 6"/>
          <p:cNvSpPr/>
          <p:nvPr/>
        </p:nvSpPr>
        <p:spPr>
          <a:xfrm>
            <a:off x="6384032" y="2924944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fiets1</a:t>
            </a:r>
          </a:p>
        </p:txBody>
      </p:sp>
      <p:cxnSp>
        <p:nvCxnSpPr>
          <p:cNvPr id="9" name="Rechte verbindingslijn met pijl 8"/>
          <p:cNvCxnSpPr/>
          <p:nvPr/>
        </p:nvCxnSpPr>
        <p:spPr>
          <a:xfrm flipH="1" flipV="1">
            <a:off x="5375920" y="2664348"/>
            <a:ext cx="1008112" cy="76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geronde rechthoek 9"/>
          <p:cNvSpPr/>
          <p:nvPr/>
        </p:nvSpPr>
        <p:spPr>
          <a:xfrm>
            <a:off x="3240840" y="4021497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fiets2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298080" y="497975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“Tim”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6419536" y="3833336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“Jos”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  <a:p>
            <a:endParaRPr lang="nl-BE" sz="1200" dirty="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611128" y="2664349"/>
            <a:ext cx="0" cy="135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 rot="2255417" flipH="1">
            <a:off x="5167917" y="3372667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1" name="Tekstvak 20"/>
          <p:cNvSpPr txBox="1"/>
          <p:nvPr/>
        </p:nvSpPr>
        <p:spPr>
          <a:xfrm rot="5400000" flipH="1">
            <a:off x="2673150" y="3882336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2" name="Ovaal 21"/>
          <p:cNvSpPr/>
          <p:nvPr/>
        </p:nvSpPr>
        <p:spPr>
          <a:xfrm>
            <a:off x="2474940" y="1670040"/>
            <a:ext cx="3211952" cy="7145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int </a:t>
            </a:r>
            <a:r>
              <a:rPr lang="nl-BE" sz="1200" dirty="0" err="1">
                <a:solidFill>
                  <a:schemeClr val="tx1"/>
                </a:solidFill>
              </a:rPr>
              <a:t>aantalFietsen</a:t>
            </a:r>
            <a:endParaRPr lang="nl-BE" sz="1200" dirty="0">
              <a:solidFill>
                <a:schemeClr val="tx1"/>
              </a:solidFill>
            </a:endParaRPr>
          </a:p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Public </a:t>
            </a:r>
            <a:r>
              <a:rPr lang="nl-BE" sz="1200" dirty="0" err="1">
                <a:solidFill>
                  <a:schemeClr val="tx1"/>
                </a:solidFill>
              </a:rPr>
              <a:t>ToonAantalFietsen</a:t>
            </a:r>
            <a:r>
              <a:rPr lang="nl-BE" sz="12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0" name="Vrije vorm 29"/>
          <p:cNvSpPr/>
          <p:nvPr/>
        </p:nvSpPr>
        <p:spPr>
          <a:xfrm>
            <a:off x="5675376" y="1959962"/>
            <a:ext cx="1564986" cy="991033"/>
          </a:xfrm>
          <a:custGeom>
            <a:avLst/>
            <a:gdLst>
              <a:gd name="connsiteX0" fmla="*/ 0 w 1529666"/>
              <a:gd name="connsiteY0" fmla="*/ 24287 h 1090036"/>
              <a:gd name="connsiteX1" fmla="*/ 1115568 w 1529666"/>
              <a:gd name="connsiteY1" fmla="*/ 124871 h 1090036"/>
              <a:gd name="connsiteX2" fmla="*/ 1490472 w 1529666"/>
              <a:gd name="connsiteY2" fmla="*/ 993551 h 1090036"/>
              <a:gd name="connsiteX3" fmla="*/ 1499616 w 1529666"/>
              <a:gd name="connsiteY3" fmla="*/ 1030127 h 109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9666" h="1090036">
                <a:moveTo>
                  <a:pt x="0" y="24287"/>
                </a:moveTo>
                <a:cubicBezTo>
                  <a:pt x="433578" y="-6193"/>
                  <a:pt x="867156" y="-36673"/>
                  <a:pt x="1115568" y="124871"/>
                </a:cubicBezTo>
                <a:cubicBezTo>
                  <a:pt x="1363980" y="286415"/>
                  <a:pt x="1426464" y="842675"/>
                  <a:pt x="1490472" y="993551"/>
                </a:cubicBezTo>
                <a:cubicBezTo>
                  <a:pt x="1554480" y="1144427"/>
                  <a:pt x="1527048" y="1087277"/>
                  <a:pt x="1499616" y="1030127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Vrije vorm 30"/>
          <p:cNvSpPr/>
          <p:nvPr/>
        </p:nvSpPr>
        <p:spPr>
          <a:xfrm>
            <a:off x="2693720" y="2313432"/>
            <a:ext cx="540208" cy="2478024"/>
          </a:xfrm>
          <a:custGeom>
            <a:avLst/>
            <a:gdLst>
              <a:gd name="connsiteX0" fmla="*/ 448768 w 540208"/>
              <a:gd name="connsiteY0" fmla="*/ 0 h 2478024"/>
              <a:gd name="connsiteX1" fmla="*/ 712 w 540208"/>
              <a:gd name="connsiteY1" fmla="*/ 1179576 h 2478024"/>
              <a:gd name="connsiteX2" fmla="*/ 540208 w 540208"/>
              <a:gd name="connsiteY2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08" h="2478024">
                <a:moveTo>
                  <a:pt x="448768" y="0"/>
                </a:moveTo>
                <a:cubicBezTo>
                  <a:pt x="217120" y="383286"/>
                  <a:pt x="-14528" y="766572"/>
                  <a:pt x="712" y="1179576"/>
                </a:cubicBezTo>
                <a:cubicBezTo>
                  <a:pt x="15952" y="1592580"/>
                  <a:pt x="278080" y="2035302"/>
                  <a:pt x="540208" y="2478024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4223" y="165002"/>
            <a:ext cx="3858489" cy="2355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89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Wordt</a:t>
            </a:r>
            <a:r>
              <a:rPr lang="en-IE" dirty="0"/>
              <a:t> 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method-libraries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 Math-class van .NET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Indien</a:t>
            </a:r>
            <a:r>
              <a:rPr lang="en-IE" dirty="0"/>
              <a:t> Math </a:t>
            </a:r>
            <a:r>
              <a:rPr lang="en-IE" dirty="0" err="1"/>
              <a:t>geen</a:t>
            </a:r>
            <a:r>
              <a:rPr lang="en-IE" dirty="0"/>
              <a:t> static methods had: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3851547" y="2480059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 double result= </a:t>
            </a:r>
            <a:r>
              <a:rPr lang="en-IE" dirty="0" err="1"/>
              <a:t>Math.Pow</a:t>
            </a:r>
            <a:r>
              <a:rPr lang="en-IE" dirty="0"/>
              <a:t>(4, 2);</a:t>
            </a:r>
          </a:p>
        </p:txBody>
      </p:sp>
      <p:sp>
        <p:nvSpPr>
          <p:cNvPr id="6" name="Rechthoek 5"/>
          <p:cNvSpPr/>
          <p:nvPr/>
        </p:nvSpPr>
        <p:spPr bwMode="auto">
          <a:xfrm>
            <a:off x="5440908" y="2461232"/>
            <a:ext cx="4394579" cy="136297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/>
              <a:t>We </a:t>
            </a:r>
            <a:r>
              <a:rPr lang="en-IE" dirty="0" err="1"/>
              <a:t>roepen</a:t>
            </a:r>
            <a:r>
              <a:rPr lang="en-IE" dirty="0"/>
              <a:t> </a:t>
            </a:r>
            <a:r>
              <a:rPr lang="en-IE" dirty="0" err="1"/>
              <a:t>Pow</a:t>
            </a:r>
            <a:r>
              <a:rPr lang="en-IE" dirty="0"/>
              <a:t>()-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rechtstreek</a:t>
            </a:r>
            <a:r>
              <a:rPr lang="en-IE" dirty="0"/>
              <a:t> op static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aan</a:t>
            </a:r>
            <a:endParaRPr lang="en-IE" dirty="0"/>
          </a:p>
        </p:txBody>
      </p:sp>
      <p:sp>
        <p:nvSpPr>
          <p:cNvPr id="8" name="Tekstvak 7"/>
          <p:cNvSpPr txBox="1"/>
          <p:nvPr/>
        </p:nvSpPr>
        <p:spPr>
          <a:xfrm>
            <a:off x="7410262" y="468191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MAG NIET!</a:t>
            </a:r>
          </a:p>
        </p:txBody>
      </p:sp>
      <p:sp>
        <p:nvSpPr>
          <p:cNvPr id="9" name="Rechthoek 8"/>
          <p:cNvSpPr/>
          <p:nvPr/>
        </p:nvSpPr>
        <p:spPr>
          <a:xfrm>
            <a:off x="3073023" y="48118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latin typeface="Courier"/>
              </a:rPr>
              <a:t>Math </a:t>
            </a:r>
            <a:r>
              <a:rPr lang="en-IE" dirty="0" err="1">
                <a:latin typeface="Courier"/>
              </a:rPr>
              <a:t>berekenaar</a:t>
            </a:r>
            <a:r>
              <a:rPr lang="en-IE" dirty="0">
                <a:latin typeface="Courier"/>
              </a:rPr>
              <a:t> = new Math();</a:t>
            </a:r>
          </a:p>
          <a:p>
            <a:r>
              <a:rPr lang="en-IE" dirty="0">
                <a:latin typeface="Courier"/>
              </a:rPr>
              <a:t>double result = </a:t>
            </a:r>
            <a:r>
              <a:rPr lang="en-IE" dirty="0" err="1">
                <a:latin typeface="Courier"/>
              </a:rPr>
              <a:t>berekenaar.Pow</a:t>
            </a:r>
            <a:r>
              <a:rPr lang="en-IE" dirty="0">
                <a:latin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4362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Eigenhulp-methoden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Maak</a:t>
            </a:r>
            <a:r>
              <a:rPr lang="en-IE" dirty="0"/>
              <a:t> file met </a:t>
            </a:r>
            <a:r>
              <a:rPr lang="en-IE" dirty="0" err="1"/>
              <a:t>hulpmethoden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Gebruik</a:t>
            </a:r>
            <a:r>
              <a:rPr lang="en-IE" dirty="0"/>
              <a:t> van </a:t>
            </a:r>
            <a:r>
              <a:rPr lang="en-IE" dirty="0" err="1"/>
              <a:t>hulpmethoden</a:t>
            </a:r>
            <a:r>
              <a:rPr lang="en-IE" dirty="0"/>
              <a:t> elders: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dirty="0" err="1"/>
              <a:t>Opmerking</a:t>
            </a:r>
            <a:r>
              <a:rPr lang="en-IE" dirty="0"/>
              <a:t>: let op namespace!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46</a:t>
            </a:fld>
            <a:endParaRPr lang="nl-NL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8593" y="1760703"/>
            <a:ext cx="42481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441" y="4717861"/>
            <a:ext cx="6111558" cy="57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371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ZONDER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47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D5D7C7-86A3-45D2-A61C-A02FE644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20" y="140494"/>
            <a:ext cx="2552700" cy="6486525"/>
          </a:xfrm>
          <a:prstGeom prst="rect">
            <a:avLst/>
          </a:prstGeom>
        </p:spPr>
      </p:pic>
      <p:pic>
        <p:nvPicPr>
          <p:cNvPr id="1026" name="Picture 2" descr="Image result for sad smiley">
            <a:extLst>
              <a:ext uri="{FF2B5EF4-FFF2-40B4-BE49-F238E27FC236}">
                <a16:creationId xmlns:a16="http://schemas.microsoft.com/office/drawing/2014/main" id="{52781643-5173-4203-9E67-1D47DE7E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77" y="2606734"/>
            <a:ext cx="1905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50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1F32F6CD-3F54-4F23-A669-59E967C9D591}"/>
              </a:ext>
            </a:extLst>
          </p:cNvPr>
          <p:cNvSpPr/>
          <p:nvPr/>
        </p:nvSpPr>
        <p:spPr bwMode="auto">
          <a:xfrm>
            <a:off x="1767155" y="2851079"/>
            <a:ext cx="1145569" cy="44692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</a:t>
            </a:r>
            <a:r>
              <a:rPr lang="nl-BE" b="1" u="sng" dirty="0"/>
              <a:t>MET</a:t>
            </a:r>
            <a:r>
              <a:rPr lang="nl-BE" dirty="0"/>
              <a:t>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48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 static 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0E6E91C-89EE-48A9-8D85-6E22CDB7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140" y="287338"/>
            <a:ext cx="2447925" cy="6496050"/>
          </a:xfrm>
          <a:prstGeom prst="rect">
            <a:avLst/>
          </a:prstGeom>
        </p:spPr>
      </p:pic>
      <p:pic>
        <p:nvPicPr>
          <p:cNvPr id="2050" name="Picture 2" descr="Image result for happy smiley">
            <a:extLst>
              <a:ext uri="{FF2B5EF4-FFF2-40B4-BE49-F238E27FC236}">
                <a16:creationId xmlns:a16="http://schemas.microsoft.com/office/drawing/2014/main" id="{3BBB498B-AF7C-409F-BE3D-C82E7373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97" y="3292183"/>
            <a:ext cx="2421073" cy="242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53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Nog een voorbeeld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49</a:t>
            </a:fld>
            <a:endParaRPr lang="nl-BE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5400" y="1136811"/>
            <a:ext cx="4104456" cy="486287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15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class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int radius;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double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string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</a:t>
            </a:r>
            <a:r>
              <a:rPr lang="nl-BE" altLang="nl-BE" sz="1000" b="1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 A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Constructor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(int r, double g, string n)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radius = r;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= g;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name = n;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++;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//Return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the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object's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name!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string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GetName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method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returning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of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all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planets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</p:txBody>
      </p:sp>
      <p:pic>
        <p:nvPicPr>
          <p:cNvPr id="2050" name="Picture 2" descr="https://www.kirupa.com/net/images/diagram_static_instanc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43" y="1493105"/>
            <a:ext cx="6040475" cy="450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263352" y="6270904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Bron: </a:t>
            </a:r>
            <a:r>
              <a:rPr lang="nl-BE" dirty="0">
                <a:hlinkClick r:id="rId3"/>
              </a:rPr>
              <a:t>https://www.kirupa.com/net/oop_intro_classes_pg4.htm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996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8AE54-63A4-4992-B547-B548D561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Maak </a:t>
            </a:r>
            <a:r>
              <a:rPr lang="nl-BE" dirty="0" err="1"/>
              <a:t>notites</a:t>
            </a:r>
            <a:r>
              <a:rPr lang="nl-BE" dirty="0"/>
              <a:t> met pen en papier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8C7FCD-2B43-4CA9-8A28-1AC2ACFF1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FF0B9F-E33A-48FA-B433-27968A01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67" y="1362075"/>
            <a:ext cx="6517420" cy="52625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13DEA1E-8E51-41D5-B2C8-4D0741712691}"/>
                  </a:ext>
                </a:extLst>
              </p14:cNvPr>
              <p14:cNvContentPartPr/>
              <p14:nvPr/>
            </p14:nvContentPartPr>
            <p14:xfrm>
              <a:off x="5524395" y="5561730"/>
              <a:ext cx="3494520" cy="58320"/>
            </p14:xfrm>
          </p:contentPart>
        </mc:Choice>
        <mc:Fallback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13DEA1E-8E51-41D5-B2C8-4D07417126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0395" y="5454090"/>
                <a:ext cx="36021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B23ECD42-6BE3-4D75-B2BE-BD212B89030A}"/>
                  </a:ext>
                </a:extLst>
              </p14:cNvPr>
              <p14:cNvContentPartPr/>
              <p14:nvPr/>
            </p14:nvContentPartPr>
            <p14:xfrm>
              <a:off x="3333435" y="5684490"/>
              <a:ext cx="5923800" cy="174960"/>
            </p14:xfrm>
          </p:contentPart>
        </mc:Choice>
        <mc:Fallback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B23ECD42-6BE3-4D75-B2BE-BD212B8903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9435" y="5576850"/>
                <a:ext cx="60314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BF69F995-3A0E-4C8E-9CB1-4F57D4E854B0}"/>
                  </a:ext>
                </a:extLst>
              </p14:cNvPr>
              <p14:cNvContentPartPr/>
              <p14:nvPr/>
            </p14:nvContentPartPr>
            <p14:xfrm>
              <a:off x="3352515" y="5942250"/>
              <a:ext cx="4485960" cy="116640"/>
            </p14:xfrm>
          </p:contentPart>
        </mc:Choice>
        <mc:Fallback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BF69F995-3A0E-4C8E-9CB1-4F57D4E854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8515" y="5834250"/>
                <a:ext cx="45936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3B3E2F4F-A1D4-41D4-A4C7-30AB65761354}"/>
                  </a:ext>
                </a:extLst>
              </p14:cNvPr>
              <p14:cNvContentPartPr/>
              <p14:nvPr/>
            </p14:nvContentPartPr>
            <p14:xfrm>
              <a:off x="10058235" y="6886170"/>
              <a:ext cx="360" cy="360"/>
            </p14:xfrm>
          </p:contentPart>
        </mc:Choice>
        <mc:Fallback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3B3E2F4F-A1D4-41D4-A4C7-30AB657613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04235" y="677853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895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F913-CCF6-4CC3-B85D-728FD40A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Pokemon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99F79B-89E7-4627-83A5-E700BDCE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3AD060-FB94-4AD3-AECA-D7EAA03D1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50</a:t>
            </a:fld>
            <a:endParaRPr lang="nl-NL" dirty="0"/>
          </a:p>
        </p:txBody>
      </p:sp>
      <p:pic>
        <p:nvPicPr>
          <p:cNvPr id="1026" name="Picture 2" descr="Image result for pokemon wallpaper">
            <a:extLst>
              <a:ext uri="{FF2B5EF4-FFF2-40B4-BE49-F238E27FC236}">
                <a16:creationId xmlns:a16="http://schemas.microsoft.com/office/drawing/2014/main" id="{A587C0E2-1B22-47F5-B4CA-A197E4EF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26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1FF73DC-7155-4AE7-90DB-A0DCDD255979}"/>
              </a:ext>
            </a:extLst>
          </p:cNvPr>
          <p:cNvSpPr txBox="1"/>
          <p:nvPr/>
        </p:nvSpPr>
        <p:spPr>
          <a:xfrm>
            <a:off x="443345" y="200613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Static</a:t>
            </a:r>
            <a:r>
              <a:rPr lang="nl-BE" dirty="0"/>
              <a:t> en </a:t>
            </a:r>
            <a:r>
              <a:rPr lang="nl-BE"/>
              <a:t>constructors</a:t>
            </a:r>
            <a:r>
              <a:rPr lang="nl-BE" dirty="0"/>
              <a:t> bij </a:t>
            </a:r>
            <a:r>
              <a:rPr lang="nl-BE" dirty="0" err="1"/>
              <a:t>Pokémons</a:t>
            </a:r>
            <a:r>
              <a:rPr lang="nl-BE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548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2459F-E725-4B75-9A65-3C20DEA2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66ED30-A46C-43EF-B847-2FEF684C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8BD2A-C0B7-4AE8-93C9-3414685B8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51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345E577-0442-4234-BB81-467663485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1096"/>
            <a:ext cx="12618461" cy="67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55D35FB-DBB4-4962-89B5-11B3E9CB3CB3}"/>
              </a:ext>
            </a:extLst>
          </p:cNvPr>
          <p:cNvSpPr txBox="1"/>
          <p:nvPr/>
        </p:nvSpPr>
        <p:spPr>
          <a:xfrm>
            <a:off x="443345" y="2006138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highlight>
                  <a:srgbClr val="00FF00"/>
                </a:highlight>
              </a:rPr>
              <a:t>“</a:t>
            </a:r>
            <a:r>
              <a:rPr lang="nl-BE" b="1" dirty="0" err="1">
                <a:highlight>
                  <a:srgbClr val="00FF00"/>
                </a:highlight>
              </a:rPr>
              <a:t>Static</a:t>
            </a:r>
            <a:r>
              <a:rPr lang="nl-BE" b="1" dirty="0">
                <a:highlight>
                  <a:srgbClr val="00FF00"/>
                </a:highlight>
              </a:rPr>
              <a:t> en </a:t>
            </a:r>
            <a:r>
              <a:rPr lang="nl-BE" b="1" dirty="0" err="1">
                <a:highlight>
                  <a:srgbClr val="00FF00"/>
                </a:highlight>
              </a:rPr>
              <a:t>constructors</a:t>
            </a:r>
            <a:r>
              <a:rPr lang="nl-BE" b="1" dirty="0">
                <a:highlight>
                  <a:srgbClr val="00FF00"/>
                </a:highlight>
              </a:rPr>
              <a:t> met balletjes”- demo</a:t>
            </a:r>
          </a:p>
        </p:txBody>
      </p:sp>
    </p:spTree>
    <p:extLst>
      <p:ext uri="{BB962C8B-B14F-4D97-AF65-F5344CB8AC3E}">
        <p14:creationId xmlns:p14="http://schemas.microsoft.com/office/powerpoint/2010/main" val="185840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648E1-FDC3-41FA-AAA2-ADB1E305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A72DDF-CD4C-4E15-9FA1-0FADEA77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122" name="Picture 2" descr="Afbeeldingsresultaat voor muscle memory in brain">
            <a:extLst>
              <a:ext uri="{FF2B5EF4-FFF2-40B4-BE49-F238E27FC236}">
                <a16:creationId xmlns:a16="http://schemas.microsoft.com/office/drawing/2014/main" id="{29D4BD04-CD27-4D16-8157-8C7FC6DB0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" y="878681"/>
            <a:ext cx="10838856" cy="510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34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191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samenvatting</a:t>
            </a:r>
          </a:p>
        </p:txBody>
      </p:sp>
      <p:sp>
        <p:nvSpPr>
          <p:cNvPr id="15667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Definitie: </a:t>
            </a:r>
          </a:p>
          <a:p>
            <a:pPr lvl="1"/>
            <a:r>
              <a:rPr lang="en-IE"/>
              <a:t>Constructor is een </a:t>
            </a:r>
            <a:r>
              <a:rPr lang="en-IE" i="1"/>
              <a:t>method</a:t>
            </a:r>
            <a:r>
              <a:rPr lang="en-IE"/>
              <a:t> om een nieuwe instantie (=object) van een class aan te maken</a:t>
            </a:r>
          </a:p>
          <a:p>
            <a:pPr lvl="1"/>
            <a:endParaRPr lang="en-IE"/>
          </a:p>
          <a:p>
            <a:r>
              <a:rPr lang="en-IE"/>
              <a:t>Doel:</a:t>
            </a:r>
          </a:p>
          <a:p>
            <a:pPr lvl="1"/>
            <a:r>
              <a:rPr lang="en-IE"/>
              <a:t>Een nieuw object initialiseren</a:t>
            </a:r>
          </a:p>
          <a:p>
            <a:pPr lvl="1"/>
            <a:endParaRPr lang="en-IE"/>
          </a:p>
          <a:p>
            <a:r>
              <a:rPr lang="en-IE"/>
              <a:t>Syntax:</a:t>
            </a:r>
          </a:p>
          <a:p>
            <a:pPr lvl="1"/>
            <a:r>
              <a:rPr lang="en-IE"/>
              <a:t>Naam is steeds gelijk aan de class naam</a:t>
            </a:r>
          </a:p>
          <a:p>
            <a:pPr lvl="1"/>
            <a:r>
              <a:rPr lang="en-IE"/>
              <a:t>Geen return type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9C0D5FF4-998B-4916-9D32-536AB2E1D2BE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667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6326" y="4992688"/>
            <a:ext cx="2435225" cy="162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304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New </a:t>
            </a:r>
          </a:p>
        </p:txBody>
      </p:sp>
      <p:sp>
        <p:nvSpPr>
          <p:cNvPr id="15053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Objecten worden aangemaakt met new keyword: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46C92469-6637-4D06-8BF0-C4BA932E2C9D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05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6501" y="1828801"/>
            <a:ext cx="42576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Rechte verbindingslijn met pijl 6"/>
          <p:cNvCxnSpPr>
            <a:cxnSpLocks noChangeShapeType="1"/>
          </p:cNvCxnSpPr>
          <p:nvPr/>
        </p:nvCxnSpPr>
        <p:spPr bwMode="auto">
          <a:xfrm rot="5400000" flipH="1" flipV="1">
            <a:off x="7114382" y="2396332"/>
            <a:ext cx="663575" cy="2206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" name="Rechthoek 7"/>
          <p:cNvSpPr>
            <a:spLocks noChangeArrowheads="1"/>
          </p:cNvSpPr>
          <p:nvPr/>
        </p:nvSpPr>
        <p:spPr bwMode="auto">
          <a:xfrm>
            <a:off x="6473825" y="2827339"/>
            <a:ext cx="3625850" cy="1050925"/>
          </a:xfrm>
          <a:prstGeom prst="rect">
            <a:avLst/>
          </a:prstGeom>
          <a:solidFill>
            <a:srgbClr val="FF8800">
              <a:alpha val="5686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Merk op dat hier precies een methode BankAccount() wordt aangeroepen</a:t>
            </a:r>
          </a:p>
        </p:txBody>
      </p:sp>
      <p:sp>
        <p:nvSpPr>
          <p:cNvPr id="10" name="Tekstvak 9"/>
          <p:cNvSpPr txBox="1">
            <a:spLocks noChangeArrowheads="1"/>
          </p:cNvSpPr>
          <p:nvPr/>
        </p:nvSpPr>
        <p:spPr bwMode="auto">
          <a:xfrm>
            <a:off x="2690814" y="4551364"/>
            <a:ext cx="584358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Dit is de constructor methode van de klasse</a:t>
            </a:r>
          </a:p>
        </p:txBody>
      </p:sp>
    </p:spTree>
    <p:extLst>
      <p:ext uri="{BB962C8B-B14F-4D97-AF65-F5344CB8AC3E}">
        <p14:creationId xmlns:p14="http://schemas.microsoft.com/office/powerpoint/2010/main" val="21184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1514</Words>
  <Application>Microsoft Office PowerPoint</Application>
  <PresentationFormat>Breedbeeld</PresentationFormat>
  <Paragraphs>367</Paragraphs>
  <Slides>51</Slides>
  <Notes>5</Notes>
  <HiddenSlides>10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51</vt:i4>
      </vt:variant>
    </vt:vector>
  </HeadingPairs>
  <TitlesOfParts>
    <vt:vector size="62" baseType="lpstr">
      <vt:lpstr>Aharoni</vt:lpstr>
      <vt:lpstr>Arial</vt:lpstr>
      <vt:lpstr>Calibri</vt:lpstr>
      <vt:lpstr>Calibri Light</vt:lpstr>
      <vt:lpstr>Consolas</vt:lpstr>
      <vt:lpstr>Courier</vt:lpstr>
      <vt:lpstr>Lucida Console</vt:lpstr>
      <vt:lpstr>Times</vt:lpstr>
      <vt:lpstr>Times New Roman</vt:lpstr>
      <vt:lpstr>Kantoorthema</vt:lpstr>
      <vt:lpstr>Standaardontwerp</vt:lpstr>
      <vt:lpstr>PowerPoint-presentatie</vt:lpstr>
      <vt:lpstr>Object Oriented Programming</vt:lpstr>
      <vt:lpstr>PowerPoint-presentatie</vt:lpstr>
      <vt:lpstr>PowerPoint-presentatie</vt:lpstr>
      <vt:lpstr>Maak notites met pen en papier</vt:lpstr>
      <vt:lpstr>PowerPoint-presentatie</vt:lpstr>
      <vt:lpstr>Constructors</vt:lpstr>
      <vt:lpstr>Constructor samenvatting</vt:lpstr>
      <vt:lpstr>New </vt:lpstr>
      <vt:lpstr>Default constructor</vt:lpstr>
      <vt:lpstr>Eigen default constructor maken</vt:lpstr>
      <vt:lpstr>Constructors schrijven</vt:lpstr>
      <vt:lpstr>Constructor gebruiken</vt:lpstr>
      <vt:lpstr>Constructor gebruiken</vt:lpstr>
      <vt:lpstr>Intermezzo-herhaling: method overloading</vt:lpstr>
      <vt:lpstr>Intermezzo-herhaling: method overloading</vt:lpstr>
      <vt:lpstr>Constructor overloading</vt:lpstr>
      <vt:lpstr>Constructor overloading</vt:lpstr>
      <vt:lpstr>Constructor overloading</vt:lpstr>
      <vt:lpstr>Default constructor</vt:lpstr>
      <vt:lpstr>Besluit</vt:lpstr>
      <vt:lpstr>Random fail</vt:lpstr>
      <vt:lpstr>Constructor Management</vt:lpstr>
      <vt:lpstr>Duplicate code</vt:lpstr>
      <vt:lpstr>Constructor initializer via this</vt:lpstr>
      <vt:lpstr>Programmer’s Point </vt:lpstr>
      <vt:lpstr>Constructor initializer</vt:lpstr>
      <vt:lpstr>Using Constructor Initializers</vt:lpstr>
      <vt:lpstr>Using Constructor Initializers (cont'd.)</vt:lpstr>
      <vt:lpstr>PowerPoint-presentatie</vt:lpstr>
      <vt:lpstr>Object initializer</vt:lpstr>
      <vt:lpstr>Nadeel van constructors</vt:lpstr>
      <vt:lpstr>Object initializer syntax</vt:lpstr>
      <vt:lpstr>Object Initializers syntax</vt:lpstr>
      <vt:lpstr>Opgelet </vt:lpstr>
      <vt:lpstr>PowerPoint-presentatie</vt:lpstr>
      <vt:lpstr>Wat is het nu?</vt:lpstr>
      <vt:lpstr>PowerPoint-presentatie</vt:lpstr>
      <vt:lpstr>Samengevat</vt:lpstr>
      <vt:lpstr>Static</vt:lpstr>
      <vt:lpstr>static methoden en properties</vt:lpstr>
      <vt:lpstr>Static</vt:lpstr>
      <vt:lpstr>Static</vt:lpstr>
      <vt:lpstr>PowerPoint-presentatie</vt:lpstr>
      <vt:lpstr>Static</vt:lpstr>
      <vt:lpstr>Eigenhulp-methoden maken?</vt:lpstr>
      <vt:lpstr>Random vaak static</vt:lpstr>
      <vt:lpstr>Random vaak static</vt:lpstr>
      <vt:lpstr>Nog een voorbeeld</vt:lpstr>
      <vt:lpstr>Pokemon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</dc:title>
  <dc:creator>Tim Dams</dc:creator>
  <cp:lastModifiedBy>Tim Dams</cp:lastModifiedBy>
  <cp:revision>13</cp:revision>
  <dcterms:created xsi:type="dcterms:W3CDTF">2019-02-24T19:03:19Z</dcterms:created>
  <dcterms:modified xsi:type="dcterms:W3CDTF">2020-02-17T09:07:12Z</dcterms:modified>
</cp:coreProperties>
</file>